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2" r:id="rId14"/>
    <p:sldId id="273" r:id="rId15"/>
    <p:sldId id="274" r:id="rId16"/>
    <p:sldId id="270" r:id="rId17"/>
    <p:sldId id="271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20"/>
    <p:restoredTop sz="94610"/>
  </p:normalViewPr>
  <p:slideViewPr>
    <p:cSldViewPr snapToGrid="0" snapToObjects="1">
      <p:cViewPr varScale="1">
        <p:scale>
          <a:sx n="123" d="100"/>
          <a:sy n="123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1013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FA3FC-CB2F-1923-C232-AD7415E9F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D0B48A-FA17-E552-D24A-1726A14225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038003-AD9D-C3A2-E8EB-58FB4807A2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32921-B8BF-5D54-8BDA-0BDA7E261D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934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ABF5D-66D1-8B86-63FB-1AA25EC86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A17626-0683-BE95-450F-D563DE65C8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8F922A-20B1-546A-FE1C-6134FBA326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F81114-FC8A-2FA4-93F8-5CC4FB1C5A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3511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8B67A-6D5C-A7BE-4C8E-E8BBD3967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9051BE-5CC7-9047-609D-9B18BA177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B9A055-9AFC-C5C1-9911-A1D5553D3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4CB22A-8A39-8CA1-34BF-26E435B48F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2372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B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41B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869680" y="-2011680"/>
            <a:ext cx="5486400" cy="5486400"/>
          </a:xfrm>
          <a:prstGeom prst="ellipse">
            <a:avLst/>
          </a:prstGeom>
          <a:solidFill>
            <a:srgbClr val="1E2761">
              <a:alpha val="7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2286000" y="4389120"/>
            <a:ext cx="4572000" cy="4572000"/>
          </a:xfrm>
          <a:prstGeom prst="ellipse">
            <a:avLst/>
          </a:prstGeom>
          <a:solidFill>
            <a:srgbClr val="1E2761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9659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TRAINING CLASS FOR PHASE 1 IPS PROBATIONERS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2377440"/>
            <a:ext cx="10515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Handling Protests</a:t>
            </a:r>
            <a:endParaRPr lang="en-US" sz="5200" dirty="0"/>
          </a:p>
        </p:txBody>
      </p:sp>
      <p:sp>
        <p:nvSpPr>
          <p:cNvPr id="7" name="Text 5"/>
          <p:cNvSpPr/>
          <p:nvPr/>
        </p:nvSpPr>
        <p:spPr>
          <a:xfrm>
            <a:off x="502920" y="352044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tactical decision framework: tolerance, intelligence, force, and command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02920" y="4251960"/>
            <a:ext cx="2011680" cy="0"/>
          </a:xfrm>
          <a:prstGeom prst="line">
            <a:avLst/>
          </a:prstGeom>
          <a:noFill/>
          <a:ln w="38100">
            <a:solidFill>
              <a:srgbClr val="B027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02920" y="60807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Presented by : VAKUL JINDAL IPS, SP Guntur, Andhra Pradesh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E2761"/>
                </a:solidFill>
                <a:latin typeface="Calibri" pitchFamily="34" charset="0"/>
                <a:cs typeface="Calibri" pitchFamily="34" charset="-120"/>
              </a:rPr>
              <a:t>WHO TALKS TO WHOM, AND WHY IT MATTERS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41B48"/>
                </a:solidFill>
                <a:latin typeface="Cambria" pitchFamily="34" charset="0"/>
              </a:rPr>
              <a:t>Command and Communication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69164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58952" y="1947672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58952" y="194767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371600" y="1892808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Organizer Liaison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58952" y="2468880"/>
            <a:ext cx="4882896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designated senior officer maintains direct, continuous contact with protest leadership — before and throughout.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169164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519672" y="1947672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519672" y="194767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132320" y="1892808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Clear Chain of Command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6519672" y="2468880"/>
            <a:ext cx="4882896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clear chain of command for the deployed force. Never ambiguous, never diffused across officers.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02920" y="393192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58952" y="4187952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58952" y="418795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371600" y="4133088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Upward Reporting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758952" y="4709160"/>
            <a:ext cx="4882896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flow to the SP / competent authority — especially anything that should trigger a tolerance re-check.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263640" y="393192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519672" y="4187952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519672" y="418795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132320" y="4133088"/>
            <a:ext cx="4297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Media Spokesperson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6519672" y="4709160"/>
            <a:ext cx="4882896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designated voice. In its absence, rumours and video clips outrun the official version within minutes.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16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41B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9 · CLOSING THE LOOP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 to the Secretariat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828800"/>
            <a:ext cx="11155680" cy="2011680"/>
          </a:xfrm>
          <a:prstGeom prst="rect">
            <a:avLst/>
          </a:prstGeom>
          <a:solidFill>
            <a:srgbClr val="1E2761">
              <a:alpha val="88000"/>
            </a:srgbClr>
          </a:solidFill>
          <a:ln w="9525">
            <a:solidFill>
              <a:srgbClr val="CADCFC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2057400"/>
            <a:ext cx="104241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ASP, subdivision. 400 employees, 28th day of sit-in outside the Secretariat, demand is Pay Commission implementation on a broken 2-year-old promise. Self-immolation threat if unmet in 2 days.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02920" y="41148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i="1" dirty="0">
                <a:solidFill>
                  <a:srgbClr val="B027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 you do?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02920" y="484632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is no single correct answer — only a range, anchored to tolerance and risk.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16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9 · CLOSING THE LOOP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Range of Responses — Each Correct Under Different Conditions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3965171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5" name="Text 3"/>
          <p:cNvSpPr/>
          <p:nvPr/>
        </p:nvSpPr>
        <p:spPr>
          <a:xfrm>
            <a:off x="777240" y="16916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</a:rPr>
              <a:t>A. Wait and watch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77240" y="2057400"/>
            <a:ext cx="35038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concession; prepare for forcible removal if the threat of self immolation materializes.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721628" y="1554480"/>
            <a:ext cx="3807925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9" name="Text 7"/>
          <p:cNvSpPr/>
          <p:nvPr/>
        </p:nvSpPr>
        <p:spPr>
          <a:xfrm>
            <a:off x="4865024" y="1641764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</a:rPr>
              <a:t>B. Facilitate talks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865024" y="2034540"/>
            <a:ext cx="3135976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the underlying policy decision urgently to top political leadership.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02920" y="3794760"/>
            <a:ext cx="3965171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13" name="Text 11"/>
          <p:cNvSpPr/>
          <p:nvPr/>
        </p:nvSpPr>
        <p:spPr>
          <a:xfrm>
            <a:off x="777240" y="39319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C. Divide and Rule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777240" y="4297680"/>
            <a:ext cx="35038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Isolate/remove the persons threatening; negotiate main demand with moderate group on a separate track.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713317" y="3794760"/>
            <a:ext cx="3816236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4865024" y="39090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D. Disperse Before Day 30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4865024" y="4326636"/>
            <a:ext cx="3135976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Forcibly clear the sit-in to remove the opportunity for self-immolation.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16</a:t>
            </a:r>
            <a:endParaRPr lang="en-US" sz="1050" dirty="0"/>
          </a:p>
        </p:txBody>
      </p:sp>
      <p:sp>
        <p:nvSpPr>
          <p:cNvPr id="21" name="Shape 6">
            <a:extLst>
              <a:ext uri="{FF2B5EF4-FFF2-40B4-BE49-F238E27FC236}">
                <a16:creationId xmlns:a16="http://schemas.microsoft.com/office/drawing/2014/main" id="{E7134BFD-29CC-2E06-589A-48CFE9F5FCC0}"/>
              </a:ext>
            </a:extLst>
          </p:cNvPr>
          <p:cNvSpPr/>
          <p:nvPr/>
        </p:nvSpPr>
        <p:spPr>
          <a:xfrm>
            <a:off x="8846127" y="1544088"/>
            <a:ext cx="2812473" cy="4216631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D4F45FBA-FF78-CC6E-E8C0-BFE54015BC00}"/>
              </a:ext>
            </a:extLst>
          </p:cNvPr>
          <p:cNvSpPr/>
          <p:nvPr/>
        </p:nvSpPr>
        <p:spPr>
          <a:xfrm>
            <a:off x="9111444" y="1602279"/>
            <a:ext cx="196526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FF0000"/>
                </a:solidFill>
                <a:latin typeface="Cambria" pitchFamily="34" charset="0"/>
              </a:rPr>
              <a:t>Situation 1: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2DAE175D-916D-5313-AC79-219E6354126B}"/>
              </a:ext>
            </a:extLst>
          </p:cNvPr>
          <p:cNvSpPr/>
          <p:nvPr/>
        </p:nvSpPr>
        <p:spPr>
          <a:xfrm>
            <a:off x="9017923" y="2221992"/>
            <a:ext cx="2484814" cy="22564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23262F"/>
                </a:solidFill>
                <a:latin typeface="Calibri" pitchFamily="34" charset="0"/>
                <a:cs typeface="Calibri" pitchFamily="34" charset="-120"/>
              </a:rPr>
              <a:t>Demand for pay revision is likely to be met by Government.</a:t>
            </a:r>
          </a:p>
          <a:p>
            <a:pPr marL="0" indent="0">
              <a:buNone/>
            </a:pPr>
            <a:endParaRPr lang="en-US" sz="1600" i="1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23262F"/>
                </a:solidFill>
                <a:latin typeface="Calibri" pitchFamily="34" charset="0"/>
                <a:cs typeface="Calibri" pitchFamily="34" charset="-120"/>
              </a:rPr>
              <a:t>The demands are seen to be reasonable by public at large.</a:t>
            </a:r>
          </a:p>
          <a:p>
            <a:pPr marL="0" indent="0">
              <a:buNone/>
            </a:pPr>
            <a:endParaRPr lang="en-US" sz="1600" i="1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buNone/>
            </a:pPr>
            <a:endParaRPr lang="en-US" sz="1600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F0AAD-1A91-E4E9-0EEA-A326D4C10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54142C1-23BF-424B-86A1-63004FA4877C}"/>
              </a:ext>
            </a:extLst>
          </p:cNvPr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9 · CLOSING THE LOOP</a:t>
            </a:r>
            <a:endParaRPr lang="en-US" sz="14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B98BB91-53F7-0D81-FE16-9F914C433405}"/>
              </a:ext>
            </a:extLst>
          </p:cNvPr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Range of Responses — Each Correct Under Different Conditions</a:t>
            </a:r>
            <a:endParaRPr lang="en-US" sz="24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F40D7AF-22A1-2B1C-4AFF-1334CBE2BE70}"/>
              </a:ext>
            </a:extLst>
          </p:cNvPr>
          <p:cNvSpPr/>
          <p:nvPr/>
        </p:nvSpPr>
        <p:spPr>
          <a:xfrm>
            <a:off x="502920" y="1554480"/>
            <a:ext cx="3965171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614FE71-F323-CC26-75E5-E14FFE78E8D6}"/>
              </a:ext>
            </a:extLst>
          </p:cNvPr>
          <p:cNvSpPr/>
          <p:nvPr/>
        </p:nvSpPr>
        <p:spPr>
          <a:xfrm>
            <a:off x="777240" y="16916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</a:rPr>
              <a:t>A. Wait and watch</a:t>
            </a:r>
            <a:endParaRPr lang="en-US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84AF13F-2314-8AE0-DA79-02DE7EEBB447}"/>
              </a:ext>
            </a:extLst>
          </p:cNvPr>
          <p:cNvSpPr/>
          <p:nvPr/>
        </p:nvSpPr>
        <p:spPr>
          <a:xfrm>
            <a:off x="777240" y="2057400"/>
            <a:ext cx="35038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concession; prepare for forcible removal if the threat of self immolation materializes.</a:t>
            </a:r>
            <a:endParaRPr lang="en-US" sz="16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5ED9343A-2C9B-446A-3274-E295695A921E}"/>
              </a:ext>
            </a:extLst>
          </p:cNvPr>
          <p:cNvSpPr/>
          <p:nvPr/>
        </p:nvSpPr>
        <p:spPr>
          <a:xfrm>
            <a:off x="4721628" y="1554480"/>
            <a:ext cx="3807925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FC695CF-376C-8BEC-89A5-A7076C72D543}"/>
              </a:ext>
            </a:extLst>
          </p:cNvPr>
          <p:cNvSpPr/>
          <p:nvPr/>
        </p:nvSpPr>
        <p:spPr>
          <a:xfrm>
            <a:off x="4865024" y="1641764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</a:rPr>
              <a:t>B. Facilitate talks</a:t>
            </a:r>
            <a:endParaRPr lang="en-US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6419C72C-DCE0-5695-1A35-3EE4001F59A3}"/>
              </a:ext>
            </a:extLst>
          </p:cNvPr>
          <p:cNvSpPr/>
          <p:nvPr/>
        </p:nvSpPr>
        <p:spPr>
          <a:xfrm>
            <a:off x="4865024" y="2034540"/>
            <a:ext cx="3135976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the underlying policy decision urgently to top political leadership.</a:t>
            </a:r>
            <a:endParaRPr lang="en-US" sz="16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FC5824D0-8831-7B06-5FE3-521FE9EC6A99}"/>
              </a:ext>
            </a:extLst>
          </p:cNvPr>
          <p:cNvSpPr/>
          <p:nvPr/>
        </p:nvSpPr>
        <p:spPr>
          <a:xfrm>
            <a:off x="502920" y="3794760"/>
            <a:ext cx="3965171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1C5B73E-060E-E215-D55F-818C7D91E27F}"/>
              </a:ext>
            </a:extLst>
          </p:cNvPr>
          <p:cNvSpPr/>
          <p:nvPr/>
        </p:nvSpPr>
        <p:spPr>
          <a:xfrm>
            <a:off x="777240" y="39319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C. Divide and Rule</a:t>
            </a:r>
            <a:endParaRPr lang="en-US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730E6F37-D14E-5B4A-3D3C-B05818B2BB84}"/>
              </a:ext>
            </a:extLst>
          </p:cNvPr>
          <p:cNvSpPr/>
          <p:nvPr/>
        </p:nvSpPr>
        <p:spPr>
          <a:xfrm>
            <a:off x="777240" y="4297680"/>
            <a:ext cx="35038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Isolate/remove the persons threatening; negotiate main demand with moderate group on a separate track.</a:t>
            </a:r>
            <a:endParaRPr lang="en-US" sz="160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C64855E3-330F-1E33-3DAC-5B0AD402BCBF}"/>
              </a:ext>
            </a:extLst>
          </p:cNvPr>
          <p:cNvSpPr/>
          <p:nvPr/>
        </p:nvSpPr>
        <p:spPr>
          <a:xfrm>
            <a:off x="4713317" y="3794760"/>
            <a:ext cx="3816236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59255786-D7D7-FE2E-C0FF-7DA9E2C1F9C1}"/>
              </a:ext>
            </a:extLst>
          </p:cNvPr>
          <p:cNvSpPr/>
          <p:nvPr/>
        </p:nvSpPr>
        <p:spPr>
          <a:xfrm>
            <a:off x="4865024" y="39090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D. Disperse Before Day 30</a:t>
            </a:r>
            <a:endParaRPr lang="en-US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5D722803-0B7A-C7C9-FF3D-865CDDDC4EFB}"/>
              </a:ext>
            </a:extLst>
          </p:cNvPr>
          <p:cNvSpPr/>
          <p:nvPr/>
        </p:nvSpPr>
        <p:spPr>
          <a:xfrm>
            <a:off x="4865024" y="4326636"/>
            <a:ext cx="3135976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Forcibly clear the sit-in to remove the opportunity for self-immolation.</a:t>
            </a:r>
            <a:endParaRPr lang="en-US" sz="16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5B06DE14-19E6-A38A-0D21-046FC6C1B4D7}"/>
              </a:ext>
            </a:extLst>
          </p:cNvPr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16</a:t>
            </a:r>
            <a:endParaRPr lang="en-US" sz="1050" dirty="0"/>
          </a:p>
        </p:txBody>
      </p:sp>
      <p:sp>
        <p:nvSpPr>
          <p:cNvPr id="21" name="Shape 6">
            <a:extLst>
              <a:ext uri="{FF2B5EF4-FFF2-40B4-BE49-F238E27FC236}">
                <a16:creationId xmlns:a16="http://schemas.microsoft.com/office/drawing/2014/main" id="{3E2F3BC7-62BA-7D3A-3A7A-A9647D5AD914}"/>
              </a:ext>
            </a:extLst>
          </p:cNvPr>
          <p:cNvSpPr/>
          <p:nvPr/>
        </p:nvSpPr>
        <p:spPr>
          <a:xfrm>
            <a:off x="8846127" y="1544088"/>
            <a:ext cx="2812473" cy="4216631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7D68EF8C-9B45-7A47-07BB-48A37C72F0A3}"/>
              </a:ext>
            </a:extLst>
          </p:cNvPr>
          <p:cNvSpPr/>
          <p:nvPr/>
        </p:nvSpPr>
        <p:spPr>
          <a:xfrm>
            <a:off x="9111444" y="1602279"/>
            <a:ext cx="196526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FF0000"/>
                </a:solidFill>
                <a:latin typeface="Cambria" pitchFamily="34" charset="0"/>
              </a:rPr>
              <a:t>Situation 2: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3D1914E0-2D1C-B336-B2A7-C79E1BAABA6A}"/>
              </a:ext>
            </a:extLst>
          </p:cNvPr>
          <p:cNvSpPr/>
          <p:nvPr/>
        </p:nvSpPr>
        <p:spPr>
          <a:xfrm>
            <a:off x="9017923" y="2221992"/>
            <a:ext cx="2484814" cy="22564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23262F"/>
                </a:solidFill>
                <a:latin typeface="Calibri" pitchFamily="34" charset="0"/>
                <a:cs typeface="Calibri" pitchFamily="34" charset="-120"/>
              </a:rPr>
              <a:t>Government is not in a position to meet the demand.</a:t>
            </a:r>
          </a:p>
          <a:p>
            <a:pPr marL="0" indent="0">
              <a:buNone/>
            </a:pPr>
            <a:endParaRPr lang="en-US" sz="1600" i="1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23262F"/>
                </a:solidFill>
                <a:latin typeface="Calibri" pitchFamily="34" charset="0"/>
                <a:cs typeface="Calibri" pitchFamily="34" charset="-120"/>
              </a:rPr>
              <a:t>The protestors are not getting much traction in public view.</a:t>
            </a:r>
          </a:p>
          <a:p>
            <a:pPr marL="0" indent="0">
              <a:buNone/>
            </a:pPr>
            <a:endParaRPr lang="en-US" sz="1600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buNone/>
            </a:pPr>
            <a:endParaRPr lang="en-US" sz="1600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72585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8E0D6-B4C2-524E-88AE-E769C1D9D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2034FAB-7BB3-94EA-AC2B-4C61CCB58BF3}"/>
              </a:ext>
            </a:extLst>
          </p:cNvPr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9 · CLOSING THE LOOP</a:t>
            </a:r>
            <a:endParaRPr lang="en-US" sz="14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68FE436-6DBF-D492-F025-ACBA1F25B03E}"/>
              </a:ext>
            </a:extLst>
          </p:cNvPr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Range of Responses — Each Correct Under Different Conditions</a:t>
            </a:r>
            <a:endParaRPr lang="en-US" sz="24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54B5F553-9007-8C79-89A9-7197073EAA32}"/>
              </a:ext>
            </a:extLst>
          </p:cNvPr>
          <p:cNvSpPr/>
          <p:nvPr/>
        </p:nvSpPr>
        <p:spPr>
          <a:xfrm>
            <a:off x="502920" y="1554480"/>
            <a:ext cx="3965171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FDFB715D-5E26-4B44-4CA4-2492BFD935E2}"/>
              </a:ext>
            </a:extLst>
          </p:cNvPr>
          <p:cNvSpPr/>
          <p:nvPr/>
        </p:nvSpPr>
        <p:spPr>
          <a:xfrm>
            <a:off x="777240" y="16916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</a:rPr>
              <a:t>A. Wait and watch</a:t>
            </a:r>
            <a:endParaRPr lang="en-US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1B96232-710E-D5CF-7C73-CFBAD1BB866E}"/>
              </a:ext>
            </a:extLst>
          </p:cNvPr>
          <p:cNvSpPr/>
          <p:nvPr/>
        </p:nvSpPr>
        <p:spPr>
          <a:xfrm>
            <a:off x="777240" y="2057400"/>
            <a:ext cx="35038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concession; prepare for forcible removal if the threat of self immolation materializes.</a:t>
            </a:r>
            <a:endParaRPr lang="en-US" sz="16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B83FCF0-DBCA-7F9C-D8BF-390348B5BC6B}"/>
              </a:ext>
            </a:extLst>
          </p:cNvPr>
          <p:cNvSpPr/>
          <p:nvPr/>
        </p:nvSpPr>
        <p:spPr>
          <a:xfrm>
            <a:off x="4721628" y="1554480"/>
            <a:ext cx="3807925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DA61FE1-46D6-022A-C52F-309EBD79D5CB}"/>
              </a:ext>
            </a:extLst>
          </p:cNvPr>
          <p:cNvSpPr/>
          <p:nvPr/>
        </p:nvSpPr>
        <p:spPr>
          <a:xfrm>
            <a:off x="4865024" y="1641764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</a:rPr>
              <a:t>B. Facilitate talks</a:t>
            </a:r>
            <a:endParaRPr lang="en-US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006FA9DA-551B-F8F5-B5C1-714CD5B75E23}"/>
              </a:ext>
            </a:extLst>
          </p:cNvPr>
          <p:cNvSpPr/>
          <p:nvPr/>
        </p:nvSpPr>
        <p:spPr>
          <a:xfrm>
            <a:off x="4865024" y="2034540"/>
            <a:ext cx="3135976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the underlying policy decision urgently to top political leadership.</a:t>
            </a:r>
            <a:endParaRPr lang="en-US" sz="16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6B242BC8-5F33-1A37-42C4-64EC3F2B3846}"/>
              </a:ext>
            </a:extLst>
          </p:cNvPr>
          <p:cNvSpPr/>
          <p:nvPr/>
        </p:nvSpPr>
        <p:spPr>
          <a:xfrm>
            <a:off x="502920" y="3794760"/>
            <a:ext cx="3965171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4B3B5EEA-953C-F374-3B20-CCE9727865B9}"/>
              </a:ext>
            </a:extLst>
          </p:cNvPr>
          <p:cNvSpPr/>
          <p:nvPr/>
        </p:nvSpPr>
        <p:spPr>
          <a:xfrm>
            <a:off x="777240" y="39319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C. Divide and Rule</a:t>
            </a:r>
            <a:endParaRPr lang="en-US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C2EEE901-2446-6ED7-733C-6BC2E2A9E94A}"/>
              </a:ext>
            </a:extLst>
          </p:cNvPr>
          <p:cNvSpPr/>
          <p:nvPr/>
        </p:nvSpPr>
        <p:spPr>
          <a:xfrm>
            <a:off x="777240" y="4297680"/>
            <a:ext cx="35038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Isolate/remove the persons threatening; negotiate main demand with moderate group on a separate track.</a:t>
            </a:r>
            <a:endParaRPr lang="en-US" sz="160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07FC9F0F-D3F4-ED68-F754-9F46D667E7CF}"/>
              </a:ext>
            </a:extLst>
          </p:cNvPr>
          <p:cNvSpPr/>
          <p:nvPr/>
        </p:nvSpPr>
        <p:spPr>
          <a:xfrm>
            <a:off x="4713317" y="3794760"/>
            <a:ext cx="3816236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97F95466-D0A8-A73C-1A9A-DA8A369C0BA8}"/>
              </a:ext>
            </a:extLst>
          </p:cNvPr>
          <p:cNvSpPr/>
          <p:nvPr/>
        </p:nvSpPr>
        <p:spPr>
          <a:xfrm>
            <a:off x="4865024" y="39090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D. Disperse Before Day 30</a:t>
            </a:r>
            <a:endParaRPr lang="en-US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B5732056-81AF-A716-AB0C-90882AF9A334}"/>
              </a:ext>
            </a:extLst>
          </p:cNvPr>
          <p:cNvSpPr/>
          <p:nvPr/>
        </p:nvSpPr>
        <p:spPr>
          <a:xfrm>
            <a:off x="4865024" y="4326636"/>
            <a:ext cx="3135976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Forcibly clear the sit-in to remove the opportunity for self-immolation.</a:t>
            </a:r>
            <a:endParaRPr lang="en-US" sz="16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62DDAA90-CEB8-825C-EE49-7DF6012B8C47}"/>
              </a:ext>
            </a:extLst>
          </p:cNvPr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16</a:t>
            </a:r>
            <a:endParaRPr lang="en-US" sz="1050" dirty="0"/>
          </a:p>
        </p:txBody>
      </p:sp>
      <p:sp>
        <p:nvSpPr>
          <p:cNvPr id="21" name="Shape 6">
            <a:extLst>
              <a:ext uri="{FF2B5EF4-FFF2-40B4-BE49-F238E27FC236}">
                <a16:creationId xmlns:a16="http://schemas.microsoft.com/office/drawing/2014/main" id="{0724D113-9144-C779-3316-07F9BF638C7E}"/>
              </a:ext>
            </a:extLst>
          </p:cNvPr>
          <p:cNvSpPr/>
          <p:nvPr/>
        </p:nvSpPr>
        <p:spPr>
          <a:xfrm>
            <a:off x="8846127" y="1544088"/>
            <a:ext cx="2812473" cy="4216631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016B7E78-0278-9FDD-BB63-E20B0B2DB82E}"/>
              </a:ext>
            </a:extLst>
          </p:cNvPr>
          <p:cNvSpPr/>
          <p:nvPr/>
        </p:nvSpPr>
        <p:spPr>
          <a:xfrm>
            <a:off x="9111444" y="1602279"/>
            <a:ext cx="196526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FF0000"/>
                </a:solidFill>
                <a:latin typeface="Cambria" pitchFamily="34" charset="0"/>
              </a:rPr>
              <a:t>Situation 3: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F4807615-5A17-DD77-892C-2972957D738F}"/>
              </a:ext>
            </a:extLst>
          </p:cNvPr>
          <p:cNvSpPr/>
          <p:nvPr/>
        </p:nvSpPr>
        <p:spPr>
          <a:xfrm>
            <a:off x="9017923" y="2221991"/>
            <a:ext cx="2396837" cy="33475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23262F"/>
                </a:solidFill>
                <a:latin typeface="Calibri" pitchFamily="34" charset="0"/>
                <a:cs typeface="Calibri" pitchFamily="34" charset="-120"/>
              </a:rPr>
              <a:t>Government is not in a position to meet the demand.</a:t>
            </a:r>
          </a:p>
          <a:p>
            <a:pPr marL="0" indent="0">
              <a:buNone/>
            </a:pPr>
            <a:endParaRPr lang="en-US" sz="1600" i="1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23262F"/>
                </a:solidFill>
                <a:latin typeface="Calibri" pitchFamily="34" charset="0"/>
                <a:cs typeface="Calibri" pitchFamily="34" charset="-120"/>
              </a:rPr>
              <a:t>The protest is beginning to gain public traction.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i="1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23262F"/>
                </a:solidFill>
                <a:latin typeface="Calibri" pitchFamily="34" charset="0"/>
                <a:cs typeface="Calibri" pitchFamily="34" charset="-120"/>
              </a:rPr>
              <a:t>The extreme group threatening self immolation is not having wide support among protestors.</a:t>
            </a:r>
          </a:p>
          <a:p>
            <a:pPr marL="0" indent="0">
              <a:buNone/>
            </a:pPr>
            <a:endParaRPr lang="en-US" sz="1600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buNone/>
            </a:pPr>
            <a:endParaRPr lang="en-US" sz="1600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646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94C7B-9BB1-B71B-FC98-0CFF310A7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A17BB93-5FB4-8597-E3B2-05A7B66E1617}"/>
              </a:ext>
            </a:extLst>
          </p:cNvPr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9 · CLOSING THE LOOP</a:t>
            </a:r>
            <a:endParaRPr lang="en-US" sz="14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2EDDB90-E225-D809-AB67-F42404485AF6}"/>
              </a:ext>
            </a:extLst>
          </p:cNvPr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Range of Responses — Each Correct Under Different Conditions</a:t>
            </a:r>
            <a:endParaRPr lang="en-US" sz="24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C96D20F-E62A-12E8-B4AD-57F95C768B7C}"/>
              </a:ext>
            </a:extLst>
          </p:cNvPr>
          <p:cNvSpPr/>
          <p:nvPr/>
        </p:nvSpPr>
        <p:spPr>
          <a:xfrm>
            <a:off x="502920" y="1554480"/>
            <a:ext cx="3965171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D01BBDE-5BC4-E274-6200-E72A223466B4}"/>
              </a:ext>
            </a:extLst>
          </p:cNvPr>
          <p:cNvSpPr/>
          <p:nvPr/>
        </p:nvSpPr>
        <p:spPr>
          <a:xfrm>
            <a:off x="777240" y="16916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</a:rPr>
              <a:t>A. Wait and watch</a:t>
            </a:r>
            <a:endParaRPr lang="en-US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C828B602-ED9F-EA46-3822-6FCBE33CE85E}"/>
              </a:ext>
            </a:extLst>
          </p:cNvPr>
          <p:cNvSpPr/>
          <p:nvPr/>
        </p:nvSpPr>
        <p:spPr>
          <a:xfrm>
            <a:off x="777240" y="2057400"/>
            <a:ext cx="35038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concession; prepare for forcible removal if the threat of self immolation materializes.</a:t>
            </a:r>
            <a:endParaRPr lang="en-US" sz="16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242DCD3B-F4EB-E87E-0DDD-8F1429FF4542}"/>
              </a:ext>
            </a:extLst>
          </p:cNvPr>
          <p:cNvSpPr/>
          <p:nvPr/>
        </p:nvSpPr>
        <p:spPr>
          <a:xfrm>
            <a:off x="4721628" y="1554480"/>
            <a:ext cx="3807925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5C5D5FF-D0D2-CA4E-43D9-669F17E69FD8}"/>
              </a:ext>
            </a:extLst>
          </p:cNvPr>
          <p:cNvSpPr/>
          <p:nvPr/>
        </p:nvSpPr>
        <p:spPr>
          <a:xfrm>
            <a:off x="4865024" y="1641764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</a:rPr>
              <a:t>B. Facilitate talks</a:t>
            </a:r>
            <a:endParaRPr lang="en-US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06A40560-B7A9-C40D-C90F-283B159AF21C}"/>
              </a:ext>
            </a:extLst>
          </p:cNvPr>
          <p:cNvSpPr/>
          <p:nvPr/>
        </p:nvSpPr>
        <p:spPr>
          <a:xfrm>
            <a:off x="4865024" y="2034540"/>
            <a:ext cx="3135976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the underlying policy decision urgently to top political leadership.</a:t>
            </a:r>
            <a:endParaRPr lang="en-US" sz="16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5C2AFBD0-91F2-821E-B772-27925FBF1B0D}"/>
              </a:ext>
            </a:extLst>
          </p:cNvPr>
          <p:cNvSpPr/>
          <p:nvPr/>
        </p:nvSpPr>
        <p:spPr>
          <a:xfrm>
            <a:off x="502920" y="3794760"/>
            <a:ext cx="3965171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16C0F206-3553-7CAF-5F21-11504EB8F6FE}"/>
              </a:ext>
            </a:extLst>
          </p:cNvPr>
          <p:cNvSpPr/>
          <p:nvPr/>
        </p:nvSpPr>
        <p:spPr>
          <a:xfrm>
            <a:off x="777240" y="39319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C. Divide and Rule</a:t>
            </a:r>
            <a:endParaRPr lang="en-US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37E0F1B9-0C2E-9BFA-7ADD-3B380F5C570F}"/>
              </a:ext>
            </a:extLst>
          </p:cNvPr>
          <p:cNvSpPr/>
          <p:nvPr/>
        </p:nvSpPr>
        <p:spPr>
          <a:xfrm>
            <a:off x="777240" y="4297680"/>
            <a:ext cx="3503815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Isolate/remove the persons threatening; negotiate main demand with moderate group on a separate track.</a:t>
            </a:r>
            <a:endParaRPr lang="en-US" sz="160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DE40DC05-9B61-20EA-B877-12C1BFC5BE4B}"/>
              </a:ext>
            </a:extLst>
          </p:cNvPr>
          <p:cNvSpPr/>
          <p:nvPr/>
        </p:nvSpPr>
        <p:spPr>
          <a:xfrm>
            <a:off x="4713317" y="3794760"/>
            <a:ext cx="3816236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6E2E9056-45B0-F61E-8D45-A86B04EB82C7}"/>
              </a:ext>
            </a:extLst>
          </p:cNvPr>
          <p:cNvSpPr/>
          <p:nvPr/>
        </p:nvSpPr>
        <p:spPr>
          <a:xfrm>
            <a:off x="4865024" y="39090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D. Disperse Before Day 30</a:t>
            </a:r>
            <a:endParaRPr lang="en-US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545F043B-DF15-4EF2-9099-1A6EC36691DD}"/>
              </a:ext>
            </a:extLst>
          </p:cNvPr>
          <p:cNvSpPr/>
          <p:nvPr/>
        </p:nvSpPr>
        <p:spPr>
          <a:xfrm>
            <a:off x="4865024" y="4326636"/>
            <a:ext cx="3135976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Forcibly clear the sit-in to remove the opportunity for self-immolation.</a:t>
            </a:r>
            <a:endParaRPr lang="en-US" sz="16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E3A83107-6E99-3BB9-B2F1-E44F8B7EEB76}"/>
              </a:ext>
            </a:extLst>
          </p:cNvPr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16</a:t>
            </a:r>
            <a:endParaRPr lang="en-US" sz="1050" dirty="0"/>
          </a:p>
        </p:txBody>
      </p:sp>
      <p:sp>
        <p:nvSpPr>
          <p:cNvPr id="21" name="Shape 6">
            <a:extLst>
              <a:ext uri="{FF2B5EF4-FFF2-40B4-BE49-F238E27FC236}">
                <a16:creationId xmlns:a16="http://schemas.microsoft.com/office/drawing/2014/main" id="{89F53FA2-69BF-F290-579F-ED1D3C30F805}"/>
              </a:ext>
            </a:extLst>
          </p:cNvPr>
          <p:cNvSpPr/>
          <p:nvPr/>
        </p:nvSpPr>
        <p:spPr>
          <a:xfrm>
            <a:off x="8846127" y="1544088"/>
            <a:ext cx="2812473" cy="4216631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4D4B3478-2CA5-84C2-1C1B-AF9656A334B6}"/>
              </a:ext>
            </a:extLst>
          </p:cNvPr>
          <p:cNvSpPr/>
          <p:nvPr/>
        </p:nvSpPr>
        <p:spPr>
          <a:xfrm>
            <a:off x="9111444" y="1602279"/>
            <a:ext cx="196526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FF0000"/>
                </a:solidFill>
                <a:latin typeface="Cambria" pitchFamily="34" charset="0"/>
              </a:rPr>
              <a:t>Situation 4: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28467475-A786-D444-FC74-46E493E19C74}"/>
              </a:ext>
            </a:extLst>
          </p:cNvPr>
          <p:cNvSpPr/>
          <p:nvPr/>
        </p:nvSpPr>
        <p:spPr>
          <a:xfrm>
            <a:off x="9017923" y="2221991"/>
            <a:ext cx="2396837" cy="33475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23262F"/>
                </a:solidFill>
                <a:latin typeface="Calibri" pitchFamily="34" charset="0"/>
                <a:cs typeface="Calibri" pitchFamily="34" charset="-120"/>
              </a:rPr>
              <a:t>Government is not in a position to meet the demand.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i="1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i="1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rgbClr val="23262F"/>
                </a:solidFill>
                <a:latin typeface="Calibri" pitchFamily="34" charset="0"/>
                <a:cs typeface="Calibri" pitchFamily="34" charset="-120"/>
              </a:rPr>
              <a:t>Verified Intelligence input that extreme group threatening self immolation has completely assumed control and protest is about to turn violent</a:t>
            </a:r>
          </a:p>
          <a:p>
            <a:pPr marL="0" indent="0">
              <a:buNone/>
            </a:pPr>
            <a:endParaRPr lang="en-US" sz="1600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buNone/>
            </a:pPr>
            <a:endParaRPr lang="en-US" sz="1600" dirty="0">
              <a:solidFill>
                <a:srgbClr val="23262F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35518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41B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9 · CLOSING THE LOOP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Correct Response?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02920" y="1691640"/>
            <a:ext cx="1078992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of the four responses can be fully chosen without knowing two things 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77240" y="2331720"/>
            <a:ext cx="103327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government's tolerance level for this specific issue?</a:t>
            </a:r>
            <a:endParaRPr lang="en-US" sz="17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demand itself something that can realistically be met?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02920" y="3794760"/>
            <a:ext cx="11155680" cy="0"/>
          </a:xfrm>
          <a:prstGeom prst="line">
            <a:avLst/>
          </a:prstGeom>
          <a:noFill/>
          <a:ln w="9525">
            <a:solidFill>
              <a:srgbClr val="CADCFC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02920" y="562356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i="1" dirty="0">
                <a:solidFill>
                  <a:srgbClr val="B027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There's no answer key at the back of this presentation.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41B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103120"/>
            <a:ext cx="5486400" cy="5486400"/>
          </a:xfrm>
          <a:prstGeom prst="ellipse">
            <a:avLst/>
          </a:prstGeom>
          <a:solidFill>
            <a:srgbClr val="1E2761">
              <a:alpha val="7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1965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23774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Tolerance  →  Intelligence  →  Force  →  Command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02920" y="3383280"/>
            <a:ext cx="94183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gets you through a genuine dilemma isn't a memorized answer — it's a decision made deliberately and defensibly, not by instinct under pressure.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02920" y="4572000"/>
            <a:ext cx="2011680" cy="0"/>
          </a:xfrm>
          <a:prstGeom prst="line">
            <a:avLst/>
          </a:prstGeom>
          <a:noFill/>
          <a:ln w="38100">
            <a:solidFill>
              <a:srgbClr val="B027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484632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&amp; Discussion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16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41B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 SCENARIO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Are the ASP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02920" y="1691640"/>
            <a:ext cx="11155680" cy="4160520"/>
          </a:xfrm>
          <a:prstGeom prst="rect">
            <a:avLst/>
          </a:prstGeom>
          <a:solidFill>
            <a:srgbClr val="1E2761">
              <a:alpha val="85000"/>
            </a:srgbClr>
          </a:solidFill>
          <a:ln w="9525">
            <a:solidFill>
              <a:srgbClr val="CADCFC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965960"/>
            <a:ext cx="105156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are ASP of a subdivision.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 employees are protesting in front of the State Secretariat, demanding implementation of Pay Commission recommendations.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Employees voted en masse for the ruling party on a promise: implementation within 6 months of coming to power.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years have passed. The promise is unmet.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indefinite sit-in has been running peacefully for 28 days.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Protestors now threaten self-immolation if the demand isn't met within 2 days.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02920" y="60350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i="1" dirty="0">
                <a:solidFill>
                  <a:srgbClr val="B027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your response?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16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E2761"/>
                </a:solidFill>
                <a:latin typeface="Calibri" pitchFamily="34" charset="0"/>
                <a:cs typeface="Calibri" pitchFamily="34" charset="-120"/>
              </a:rPr>
              <a:t>SAME PROTEST, FIVE DIFFERENT RESPONSES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41B48"/>
                </a:solidFill>
                <a:latin typeface="Cambria" pitchFamily="34" charset="0"/>
              </a:rPr>
              <a:t>Know Your Tolerance Level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11155680" cy="566928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31520" y="1417320"/>
            <a:ext cx="10698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example: Government Employees Association protest for pay revision — 500–800 members, outside the Collectorate, known repeat organizer, peaceful history.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02920" y="2212848"/>
            <a:ext cx="2121408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307592" y="2423160"/>
            <a:ext cx="512064" cy="512064"/>
          </a:xfrm>
          <a:prstGeom prst="ellipse">
            <a:avLst/>
          </a:prstGeom>
          <a:solidFill>
            <a:srgbClr val="B027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307592" y="24231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40080" y="3063240"/>
            <a:ext cx="18470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Zero Tolerance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67512" y="3794760"/>
            <a:ext cx="1792224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/>
            <a:endParaRPr lang="en-US" sz="1050" dirty="0">
              <a:solidFill>
                <a:srgbClr val="5B647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l"/>
            <a:r>
              <a:rPr lang="en-US" sz="12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gathering permitted. </a:t>
            </a:r>
          </a:p>
          <a:p>
            <a:pPr marL="171450" indent="-171450" algn="l">
              <a:buFontTx/>
              <a:buChar char="-"/>
            </a:pPr>
            <a:endParaRPr lang="en-US" sz="1200" dirty="0">
              <a:solidFill>
                <a:srgbClr val="5B647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l"/>
            <a:endParaRPr lang="en-US" sz="1200" dirty="0">
              <a:solidFill>
                <a:srgbClr val="5B647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l"/>
            <a:r>
              <a:rPr lang="en-US" sz="12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Preventive detention of organizers before assembly.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743200" y="2212848"/>
            <a:ext cx="2121408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547872" y="2423160"/>
            <a:ext cx="512064" cy="512064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547872" y="24231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2880360" y="3063240"/>
            <a:ext cx="18470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Gathering Allowed, Not Disruption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907792" y="3794760"/>
            <a:ext cx="1792224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50" dirty="0">
              <a:solidFill>
                <a:srgbClr val="5B647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Assembly allowed at a designated point. </a:t>
            </a:r>
          </a:p>
          <a:p>
            <a:pPr marL="0" indent="0" algn="l">
              <a:buNone/>
            </a:pPr>
            <a:endParaRPr lang="en-US" sz="1200" dirty="0">
              <a:solidFill>
                <a:srgbClr val="5B647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and access cannot be disrupted.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983480" y="2212848"/>
            <a:ext cx="2121408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788152" y="2423160"/>
            <a:ext cx="512064" cy="512064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788152" y="24231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120640" y="3063240"/>
            <a:ext cx="18470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Graduated Ceiling for Disruption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148072" y="3794760"/>
            <a:ext cx="1792224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50" dirty="0">
              <a:solidFill>
                <a:srgbClr val="5B647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Disruption tolerated up to a fixed limit (time / duration).</a:t>
            </a:r>
          </a:p>
          <a:p>
            <a:pPr marL="0" indent="0" algn="l">
              <a:buNone/>
            </a:pPr>
            <a:endParaRPr lang="en-US" sz="1200" dirty="0">
              <a:solidFill>
                <a:srgbClr val="5B647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forcible action is pre-authorized.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7223760" y="2212848"/>
            <a:ext cx="2121408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028432" y="2423160"/>
            <a:ext cx="512064" cy="512064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8028432" y="24231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7360920" y="3063240"/>
            <a:ext cx="18470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Leadership-Targeted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388352" y="3794760"/>
            <a:ext cx="1792224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50" dirty="0">
              <a:solidFill>
                <a:srgbClr val="5B647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Isolate/arrest key leaders with the calculation that followers disperse without direction.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9464040" y="2212848"/>
            <a:ext cx="2121408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10268712" y="2423160"/>
            <a:ext cx="512064" cy="512064"/>
          </a:xfrm>
          <a:prstGeom prst="ellipse">
            <a:avLst/>
          </a:prstGeom>
          <a:solidFill>
            <a:srgbClr val="B027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10268712" y="24231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9601200" y="3063240"/>
            <a:ext cx="18470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Life-Risk Override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9628632" y="3794760"/>
            <a:ext cx="1792224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50" dirty="0">
              <a:solidFill>
                <a:srgbClr val="5B647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Non-negotiable : a genuine risk to life triggers intervention regardless of the set ceiling.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16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41B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TOLERANCE LEVEL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Tolerance Can Shift Mid-Protest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600200"/>
            <a:ext cx="5349240" cy="4206240"/>
          </a:xfrm>
          <a:prstGeom prst="rect">
            <a:avLst/>
          </a:prstGeom>
          <a:solidFill>
            <a:srgbClr val="1E2761">
              <a:alpha val="90000"/>
            </a:srgbClr>
          </a:solidFill>
          <a:ln w="12700">
            <a:solidFill>
              <a:srgbClr val="CADCFC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810512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2194560"/>
            <a:ext cx="47548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3 — graduated tolerance running as calibrated: 30-min traffic window, sit-in tolerated up to 3 days.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822960" y="3520440"/>
            <a:ext cx="4709160" cy="0"/>
          </a:xfrm>
          <a:prstGeom prst="line">
            <a:avLst/>
          </a:prstGeom>
          <a:noFill/>
          <a:ln w="9525">
            <a:solidFill>
              <a:srgbClr val="CADCFC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22960" y="370332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47548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opposition political party publicly announces support and plans to join the protest site.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507492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service issue risks becoming a political flashpoint the moment a party attaches itself to it.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035040" y="1600200"/>
            <a:ext cx="5623560" cy="4206240"/>
          </a:xfrm>
          <a:prstGeom prst="rect">
            <a:avLst/>
          </a:prstGeom>
          <a:solidFill>
            <a:srgbClr val="B0271E">
              <a:alpha val="90000"/>
            </a:srgbClr>
          </a:solidFill>
          <a:ln w="12700">
            <a:solidFill>
              <a:srgbClr val="B027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355080" y="1810512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355080" y="219456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Tolerance hardens: Level 3 effectively becomes Level 1–2.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355080" y="2880360"/>
            <a:ext cx="50292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Sit-in ceiling compresses — may need to end same-day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Traffic-block window may shrink to zero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Police posture visibly stiffens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355080" y="4343400"/>
            <a:ext cx="502920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Tolerance must be actively RE-CONFIRMED with the competent authority whenever the situation materially changes — never assumed to hold same from the morning briefing.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16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E2761"/>
                </a:solidFill>
                <a:latin typeface="Calibri" pitchFamily="34" charset="0"/>
                <a:cs typeface="Calibri" pitchFamily="34" charset="-120"/>
              </a:rPr>
              <a:t>WHAT YOU MUST KNOW BEFORE PLANNING TACTICS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41B48"/>
                </a:solidFill>
                <a:latin typeface="Cambria" pitchFamily="34" charset="0"/>
              </a:rPr>
              <a:t>PRE – EVENT INTELLIGENCE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69164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58952" y="1947672"/>
            <a:ext cx="128016" cy="1408176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874520"/>
            <a:ext cx="4663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Numbers &amp; Composition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05840" y="2286000"/>
            <a:ext cx="46634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headcount, organizer identity, first-time group vs. repeat player with a known pattern.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63640" y="169164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519672" y="1947672"/>
            <a:ext cx="128016" cy="1408176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766560" y="1874520"/>
            <a:ext cx="4663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Stated vs. Actual Intent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766560" y="2286000"/>
            <a:ext cx="46634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organizers say publicly vs. what intelligence suggests. The gap between the two is where officers are caught unaware.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02920" y="393192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58952" y="4187952"/>
            <a:ext cx="128016" cy="1408176"/>
          </a:xfrm>
          <a:prstGeom prst="rect">
            <a:avLst/>
          </a:prstGeom>
          <a:solidFill>
            <a:srgbClr val="B027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05840" y="4114800"/>
            <a:ext cx="4663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Escalation Indicators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05840" y="4526280"/>
            <a:ext cx="46634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gathering or foot rally? Effigy burning? Gherao or forcible-entry intent? Hunger strike — symbolic or relay, day-only or overnight?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263640" y="393192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519672" y="4187952"/>
            <a:ext cx="128016" cy="1408176"/>
          </a:xfrm>
          <a:prstGeom prst="rect">
            <a:avLst/>
          </a:prstGeom>
          <a:solidFill>
            <a:srgbClr val="B027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766560" y="4114800"/>
            <a:ext cx="4663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Violence Risk Markers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766560" y="4526280"/>
            <a:ext cx="466344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Stone-pelting history, known troublemakers present, self-immolation threats, night-continuation plans.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16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PRE-EVENT INTELLIGENCE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Good Intelligence Narrows Surprise — It Doesn't Eliminate It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1783080"/>
            <a:ext cx="5440680" cy="3794760"/>
          </a:xfrm>
          <a:prstGeom prst="rect">
            <a:avLst/>
          </a:prstGeom>
          <a:solidFill>
            <a:srgbClr val="FFFFFF"/>
          </a:solidFill>
          <a:ln w="19050">
            <a:solidFill>
              <a:srgbClr val="3E8E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96596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3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USUALLY KNOWABLE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24231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headcount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Organizer identity &amp; affiliations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Stated intent (public statements)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Group's protest history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217920" y="1783080"/>
            <a:ext cx="5440680" cy="3794760"/>
          </a:xfrm>
          <a:prstGeom prst="rect">
            <a:avLst/>
          </a:prstGeom>
          <a:solidFill>
            <a:srgbClr val="FFFFFF"/>
          </a:solidFill>
          <a:ln w="19050">
            <a:solidFill>
              <a:srgbClr val="B027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196596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B02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TO PREDICT IN ADVANCE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537960" y="24231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stone-pelting actually breaks out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a self-immolation threat is genuine or rhetorical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a peaceful gathering turns violent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3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third party (e.g. a political group) attaching to the cause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502920" y="5760720"/>
            <a:ext cx="11155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141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SP who over-trusts the briefing and under-prepares for the unbriefed scenario is more dangerous than one who assumes some uncertainty going in.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41B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SYNTHESIS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Synthesis - One Decision Chain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08076" y="1691640"/>
            <a:ext cx="3200400" cy="1188720"/>
          </a:xfrm>
          <a:prstGeom prst="rect">
            <a:avLst/>
          </a:prstGeom>
          <a:solidFill>
            <a:srgbClr val="1E2761">
              <a:alpha val="85000"/>
            </a:srgbClr>
          </a:solidFill>
          <a:ln w="12700">
            <a:solidFill>
              <a:srgbClr val="CADCFC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08076" y="1783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TOLERANCE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45236" y="228600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government wants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3808476" y="1691640"/>
            <a:ext cx="685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→</a:t>
            </a:r>
            <a:endParaRPr lang="en-US" sz="3000" dirty="0"/>
          </a:p>
        </p:txBody>
      </p:sp>
      <p:sp>
        <p:nvSpPr>
          <p:cNvPr id="8" name="Shape 6"/>
          <p:cNvSpPr/>
          <p:nvPr/>
        </p:nvSpPr>
        <p:spPr>
          <a:xfrm>
            <a:off x="4494276" y="1691640"/>
            <a:ext cx="3200400" cy="1188720"/>
          </a:xfrm>
          <a:prstGeom prst="rect">
            <a:avLst/>
          </a:prstGeom>
          <a:solidFill>
            <a:srgbClr val="1E2761">
              <a:alpha val="85000"/>
            </a:srgbClr>
          </a:solidFill>
          <a:ln w="12700">
            <a:solidFill>
              <a:srgbClr val="CADCFC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494276" y="1783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INTELLIGENCE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631436" y="228600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actually happening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694676" y="1691640"/>
            <a:ext cx="685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→</a:t>
            </a:r>
            <a:endParaRPr lang="en-US" sz="3000" dirty="0"/>
          </a:p>
        </p:txBody>
      </p:sp>
      <p:sp>
        <p:nvSpPr>
          <p:cNvPr id="12" name="Shape 10"/>
          <p:cNvSpPr/>
          <p:nvPr/>
        </p:nvSpPr>
        <p:spPr>
          <a:xfrm>
            <a:off x="8380476" y="1691640"/>
            <a:ext cx="3200400" cy="1188720"/>
          </a:xfrm>
          <a:prstGeom prst="rect">
            <a:avLst/>
          </a:prstGeom>
          <a:solidFill>
            <a:srgbClr val="B0271E"/>
          </a:solidFill>
          <a:ln w="12700">
            <a:solidFill>
              <a:srgbClr val="CADCFC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380476" y="1783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TACTICAL PLAN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8517636" y="228600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Force, staffing, standby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02920" y="3246120"/>
            <a:ext cx="5394960" cy="2606040"/>
          </a:xfrm>
          <a:prstGeom prst="rect">
            <a:avLst/>
          </a:prstGeom>
          <a:solidFill>
            <a:srgbClr val="1E2761">
              <a:alpha val="80000"/>
            </a:srgbClr>
          </a:solidFill>
          <a:ln w="9525">
            <a:solidFill>
              <a:srgbClr val="CADCFC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77240" y="34290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77240" y="3794760"/>
            <a:ext cx="484632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3 tolerance + low-risk intelligence → moderate barricading,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modeate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sized force, medical &amp; night-shift standby prepared. No forward-deployed lathi/tear gas.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263640" y="3246120"/>
            <a:ext cx="5394960" cy="2606040"/>
          </a:xfrm>
          <a:prstGeom prst="rect">
            <a:avLst/>
          </a:prstGeom>
          <a:solidFill>
            <a:srgbClr val="B0271E">
              <a:alpha val="85000"/>
            </a:srgbClr>
          </a:solidFill>
          <a:ln w="12700">
            <a:solidFill>
              <a:srgbClr val="B027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537960" y="34290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537960" y="3794760"/>
            <a:ext cx="484632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Intelligence shift (opposition support) → tolerance re-confirmed and hardens → posture stiffens, barricades reposition. Plan is REVISED, not just continued.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16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 CONTINUUM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Force Escalation Ladder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02920" y="13716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start at the lowest rung necessary. Document why you moved to the next one.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02920" y="1810512"/>
            <a:ext cx="11155680" cy="512064"/>
          </a:xfrm>
          <a:prstGeom prst="rect">
            <a:avLst/>
          </a:prstGeom>
          <a:solidFill>
            <a:srgbClr val="1E2761">
              <a:alpha val="6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12648" y="1892808"/>
            <a:ext cx="347472" cy="34747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03504" y="19110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33272" y="1810512"/>
            <a:ext cx="33375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Presence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480560" y="1810512"/>
            <a:ext cx="70408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Visible deployment, no active intervention.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722376" y="2404872"/>
            <a:ext cx="10936224" cy="512064"/>
          </a:xfrm>
          <a:prstGeom prst="rect">
            <a:avLst/>
          </a:prstGeom>
          <a:solidFill>
            <a:srgbClr val="1E2761">
              <a:alpha val="7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832104" y="2487168"/>
            <a:ext cx="347472" cy="34747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22960" y="250545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52728" y="2404872"/>
            <a:ext cx="33375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Verbal warning / dialogue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700016" y="2404872"/>
            <a:ext cx="682142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communication with organizers on compliance.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941832" y="2999232"/>
            <a:ext cx="10716768" cy="512064"/>
          </a:xfrm>
          <a:prstGeom prst="rect">
            <a:avLst/>
          </a:prstGeom>
          <a:solidFill>
            <a:srgbClr val="1E2761">
              <a:alpha val="7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1051560" y="3081528"/>
            <a:ext cx="347472" cy="34747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42416" y="309981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472184" y="2999232"/>
            <a:ext cx="33375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Formal dispersal order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919472" y="2999232"/>
            <a:ext cx="66019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Issued under legal authority when informal compliance fails.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1161288" y="3593592"/>
            <a:ext cx="10497312" cy="512064"/>
          </a:xfrm>
          <a:prstGeom prst="rect">
            <a:avLst/>
          </a:prstGeom>
          <a:solidFill>
            <a:srgbClr val="1E2761">
              <a:alpha val="8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1271016" y="3675888"/>
            <a:ext cx="347472" cy="34747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261872" y="369417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691640" y="3593592"/>
            <a:ext cx="33375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Arrest of leaders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138928" y="3593592"/>
            <a:ext cx="638251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leadership under law; crowd typically disperses on its own once leaders are gone.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1380744" y="4187952"/>
            <a:ext cx="10277856" cy="512064"/>
          </a:xfrm>
          <a:prstGeom prst="rect">
            <a:avLst/>
          </a:prstGeom>
          <a:solidFill>
            <a:srgbClr val="1E2761">
              <a:alpha val="9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1490472" y="4270248"/>
            <a:ext cx="347472" cy="34747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1481328" y="428853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911096" y="4187952"/>
            <a:ext cx="33375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Mild physical force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358384" y="4187952"/>
            <a:ext cx="616305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force to clear a specific obstruction, if the crowd still hasn't dispersed.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1600200" y="4782312"/>
            <a:ext cx="10058400" cy="512064"/>
          </a:xfrm>
          <a:prstGeom prst="rect">
            <a:avLst/>
          </a:prstGeom>
          <a:solidFill>
            <a:srgbClr val="B027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1709928" y="4864608"/>
            <a:ext cx="347472" cy="34747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1700784" y="48828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027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2130552" y="4782312"/>
            <a:ext cx="33375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Baton / tear gas / water cannon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577840" y="4782312"/>
            <a:ext cx="5943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when lower rungs have genuinely failed.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1819656" y="5376672"/>
            <a:ext cx="9838944" cy="512064"/>
          </a:xfrm>
          <a:prstGeom prst="rect">
            <a:avLst/>
          </a:prstGeom>
          <a:solidFill>
            <a:srgbClr val="B0271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1929384" y="5458968"/>
            <a:ext cx="347472" cy="34747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1920240" y="547725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027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2350008" y="5376672"/>
            <a:ext cx="33375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Firing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5797296" y="5376672"/>
            <a:ext cx="572414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Absolute last resort. The most heavily scrutinized in any inquiry.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16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 CONTINUUM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Different Questions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828800"/>
            <a:ext cx="544068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1031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TOLERANCE ASKS: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2514600"/>
            <a:ext cx="4846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i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“How much am I permitted to let this go on?”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3657600"/>
            <a:ext cx="48463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by government / administration. Governs deployment posture and thresholds for action.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17920" y="1828800"/>
            <a:ext cx="544068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B0271E"/>
            </a:solidFill>
            <a:prstDash val="solid"/>
          </a:ln>
          <a:effectLst>
            <a:outerShdw blurRad="76200" dist="25400" dir="5400000" algn="bl" rotWithShape="0">
              <a:srgbClr val="8091B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37960" y="21031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B02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PROPORTIONALITY ASKS: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537960" y="2514600"/>
            <a:ext cx="4846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i="1" dirty="0">
                <a:solidFill>
                  <a:srgbClr val="141B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“Given I'm acting, how much force does this moment justify?”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537960" y="3657600"/>
            <a:ext cx="48463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changes because tolerance hardened. Hardened tolerance changes how soon you move through the lower rungs — not which rungs you may skip.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02920" y="557784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141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Confusing the two — “government wants a hard line, therefore I can use more force than warranted” — is exactly the reasoning that fails at inquiry.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1247120" y="6473952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1682</Words>
  <Application>Microsoft Macintosh PowerPoint</Application>
  <PresentationFormat>Widescreen</PresentationFormat>
  <Paragraphs>251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Vakul Jindal</cp:lastModifiedBy>
  <cp:revision>10</cp:revision>
  <dcterms:created xsi:type="dcterms:W3CDTF">2026-08-02T09:50:43Z</dcterms:created>
  <dcterms:modified xsi:type="dcterms:W3CDTF">2026-08-07T19:45:20Z</dcterms:modified>
</cp:coreProperties>
</file>